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6"/>
  </p:notesMasterIdLst>
  <p:sldIdLst>
    <p:sldId id="363" r:id="rId14"/>
    <p:sldId id="364" r:id="rId15"/>
    <p:sldId id="268" r:id="rId16"/>
    <p:sldId id="355" r:id="rId17"/>
    <p:sldId id="356" r:id="rId18"/>
    <p:sldId id="362" r:id="rId19"/>
    <p:sldId id="327" r:id="rId20"/>
    <p:sldId id="349" r:id="rId21"/>
    <p:sldId id="348" r:id="rId22"/>
    <p:sldId id="347" r:id="rId23"/>
    <p:sldId id="346" r:id="rId24"/>
    <p:sldId id="357" r:id="rId25"/>
    <p:sldId id="329" r:id="rId26"/>
    <p:sldId id="330" r:id="rId27"/>
    <p:sldId id="358" r:id="rId28"/>
    <p:sldId id="331" r:id="rId29"/>
    <p:sldId id="336" r:id="rId30"/>
    <p:sldId id="337" r:id="rId31"/>
    <p:sldId id="338" r:id="rId32"/>
    <p:sldId id="340" r:id="rId33"/>
    <p:sldId id="341" r:id="rId34"/>
    <p:sldId id="360" r:id="rId35"/>
    <p:sldId id="342" r:id="rId36"/>
    <p:sldId id="343" r:id="rId37"/>
    <p:sldId id="344" r:id="rId38"/>
    <p:sldId id="345" r:id="rId39"/>
    <p:sldId id="350" r:id="rId40"/>
    <p:sldId id="361" r:id="rId41"/>
    <p:sldId id="368" r:id="rId42"/>
    <p:sldId id="367" r:id="rId43"/>
    <p:sldId id="365" r:id="rId44"/>
    <p:sldId id="36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5" d="100"/>
          <a:sy n="85" d="100"/>
        </p:scale>
        <p:origin x="10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Master" Target="slideMasters/slideMaster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371675304"/>
        <c:axId val="371678048"/>
      </c:lineChart>
      <c:catAx>
        <c:axId val="371675304"/>
        <c:scaling>
          <c:orientation val="minMax"/>
        </c:scaling>
        <c:delete val="0"/>
        <c:axPos val="b"/>
        <c:numFmt formatCode="General" sourceLinked="1"/>
        <c:majorTickMark val="out"/>
        <c:minorTickMark val="none"/>
        <c:tickLblPos val="nextTo"/>
        <c:txPr>
          <a:bodyPr/>
          <a:lstStyle/>
          <a:p>
            <a:pPr>
              <a:defRPr b="1"/>
            </a:pPr>
            <a:endParaRPr lang="en-US"/>
          </a:p>
        </c:txPr>
        <c:crossAx val="371678048"/>
        <c:crosses val="autoZero"/>
        <c:auto val="1"/>
        <c:lblAlgn val="ctr"/>
        <c:lblOffset val="100"/>
        <c:noMultiLvlLbl val="0"/>
      </c:catAx>
      <c:valAx>
        <c:axId val="371678048"/>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371675304"/>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371675696"/>
        <c:axId val="371670992"/>
      </c:lineChart>
      <c:catAx>
        <c:axId val="371675696"/>
        <c:scaling>
          <c:orientation val="minMax"/>
        </c:scaling>
        <c:delete val="0"/>
        <c:axPos val="b"/>
        <c:numFmt formatCode="General" sourceLinked="1"/>
        <c:majorTickMark val="out"/>
        <c:minorTickMark val="none"/>
        <c:tickLblPos val="nextTo"/>
        <c:txPr>
          <a:bodyPr/>
          <a:lstStyle/>
          <a:p>
            <a:pPr>
              <a:defRPr b="1"/>
            </a:pPr>
            <a:endParaRPr lang="en-US"/>
          </a:p>
        </c:txPr>
        <c:crossAx val="371670992"/>
        <c:crosses val="autoZero"/>
        <c:auto val="1"/>
        <c:lblAlgn val="ctr"/>
        <c:lblOffset val="100"/>
        <c:noMultiLvlLbl val="0"/>
      </c:catAx>
      <c:valAx>
        <c:axId val="371670992"/>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371675696"/>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73459-0E13-4A6B-B450-C56CB77A86D1}">
      <dsp:nvSpPr>
        <dsp:cNvPr id="0" name=""/>
        <dsp:cNvSpPr/>
      </dsp:nvSpPr>
      <dsp:spPr>
        <a:xfrm>
          <a:off x="0" y="1083868"/>
          <a:ext cx="5774131" cy="57741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44800">
            <a:lnSpc>
              <a:spcPct val="90000"/>
            </a:lnSpc>
            <a:spcBef>
              <a:spcPct val="0"/>
            </a:spcBef>
            <a:spcAft>
              <a:spcPct val="35000"/>
            </a:spcAft>
          </a:pPr>
          <a:r>
            <a:rPr lang="en-GB" sz="6400" kern="1200" dirty="0" smtClean="0"/>
            <a:t>Compute Bound</a:t>
          </a:r>
          <a:endParaRPr lang="en-GB" sz="6400" kern="1200" dirty="0"/>
        </a:p>
      </dsp:txBody>
      <dsp:txXfrm>
        <a:off x="806297" y="1764762"/>
        <a:ext cx="3329229" cy="4412343"/>
      </dsp:txXfrm>
    </dsp:sp>
    <dsp:sp modelId="{C36FA3FF-7B0B-4A04-9414-1523F654C96F}">
      <dsp:nvSpPr>
        <dsp:cNvPr id="0" name=""/>
        <dsp:cNvSpPr/>
      </dsp:nvSpPr>
      <dsp:spPr>
        <a:xfrm>
          <a:off x="4461621" y="0"/>
          <a:ext cx="5774131" cy="57741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44800">
            <a:lnSpc>
              <a:spcPct val="90000"/>
            </a:lnSpc>
            <a:spcBef>
              <a:spcPct val="0"/>
            </a:spcBef>
            <a:spcAft>
              <a:spcPct val="35000"/>
            </a:spcAft>
          </a:pPr>
          <a:r>
            <a:rPr lang="en-GB" sz="6400" kern="1200" dirty="0" smtClean="0"/>
            <a:t>IO Bound</a:t>
          </a:r>
          <a:endParaRPr lang="en-GB" sz="6400" kern="1200" dirty="0"/>
        </a:p>
      </dsp:txBody>
      <dsp:txXfrm>
        <a:off x="6100226" y="680894"/>
        <a:ext cx="3329229" cy="4412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6028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25</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3405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19686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41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0718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6435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14</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17.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8.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3.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3.wdp"/><Relationship Id="rId4" Type="http://schemas.openxmlformats.org/officeDocument/2006/relationships/tags" Target="../tags/tag2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2.wdp"/><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2.wdp"/><Relationship Id="rId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3.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3.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3.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3.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1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8.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3.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3.wdp"/><Relationship Id="rId4" Type="http://schemas.openxmlformats.org/officeDocument/2006/relationships/tags" Target="../tags/tag5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999290"/>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615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717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820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922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2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27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22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33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43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53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639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741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844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946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1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253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35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45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560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66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76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86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97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7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7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7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80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3.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3.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29"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489"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wmf"/><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8.wdp"/><Relationship Id="rId7" Type="http://schemas.openxmlformats.org/officeDocument/2006/relationships/image" Target="../media/image32.wmf"/><Relationship Id="rId12" Type="http://schemas.openxmlformats.org/officeDocument/2006/relationships/image" Target="../media/image35.png"/><Relationship Id="rId17" Type="http://schemas.microsoft.com/office/2007/relationships/hdphoto" Target="../media/hdphoto6.wdp"/><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59.xml"/><Relationship Id="rId6" Type="http://schemas.openxmlformats.org/officeDocument/2006/relationships/image" Target="../media/image31.png"/><Relationship Id="rId11" Type="http://schemas.microsoft.com/office/2007/relationships/hdphoto" Target="../media/hdphoto5.wdp"/><Relationship Id="rId5" Type="http://schemas.openxmlformats.org/officeDocument/2006/relationships/image" Target="../media/image30.wmf"/><Relationship Id="rId15" Type="http://schemas.openxmlformats.org/officeDocument/2006/relationships/image" Target="../media/image38.jpeg"/><Relationship Id="rId10" Type="http://schemas.openxmlformats.org/officeDocument/2006/relationships/image" Target="../media/image34.jpeg"/><Relationship Id="rId19" Type="http://schemas.microsoft.com/office/2007/relationships/hdphoto" Target="../media/hdphoto7.wdp"/><Relationship Id="rId4" Type="http://schemas.openxmlformats.org/officeDocument/2006/relationships/image" Target="../media/image29.wmf"/><Relationship Id="rId9" Type="http://schemas.microsoft.com/office/2007/relationships/hdphoto" Target="../media/hdphoto4.wdp"/><Relationship Id="rId14" Type="http://schemas.openxmlformats.org/officeDocument/2006/relationships/image" Target="../media/image37.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3.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2.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notesSlide" Target="../notesSlides/notesSlide14.xml"/><Relationship Id="rId4"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9.xml"/><Relationship Id="rId7" Type="http://schemas.openxmlformats.org/officeDocument/2006/relationships/image" Target="../media/image23.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5.xml"/><Relationship Id="rId4" Type="http://schemas.openxmlformats.org/officeDocument/2006/relationships/slideLayout" Target="../slideLayouts/slideLayout105.xml"/><Relationship Id="rId9"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4800" dirty="0" smtClean="0"/>
              <a:t>Introduction to </a:t>
            </a:r>
            <a:r>
              <a:rPr lang="en-US" sz="4800" dirty="0" smtClean="0"/>
              <a:t>HDInsight and Big Data</a:t>
            </a:r>
            <a:endParaRPr lang="en-US" sz="48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5973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915489" y="3567356"/>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Hadoop</a:t>
            </a:r>
          </a:p>
        </p:txBody>
      </p:sp>
      <p:sp>
        <p:nvSpPr>
          <p:cNvPr id="4" name="Rectangle 3"/>
          <p:cNvSpPr/>
          <p:nvPr/>
        </p:nvSpPr>
        <p:spPr bwMode="auto">
          <a:xfrm>
            <a:off x="4624408"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6065479"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4624408" y="5038999"/>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4957749"/>
            <a:ext cx="1098275" cy="1098275"/>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3703539"/>
            <a:ext cx="1048968" cy="1048968"/>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3698833"/>
            <a:ext cx="1048968" cy="1048968"/>
          </a:xfrm>
          <a:prstGeom prst="rect">
            <a:avLst/>
          </a:prstGeom>
          <a:noFill/>
        </p:spPr>
      </p:pic>
      <p:sp>
        <p:nvSpPr>
          <p:cNvPr id="10" name="Content Placeholder 7"/>
          <p:cNvSpPr txBox="1">
            <a:spLocks/>
          </p:cNvSpPr>
          <p:nvPr/>
        </p:nvSpPr>
        <p:spPr bwMode="auto">
          <a:xfrm>
            <a:off x="1915489" y="528625"/>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HPC</a:t>
            </a:r>
          </a:p>
        </p:txBody>
      </p:sp>
      <p:sp>
        <p:nvSpPr>
          <p:cNvPr id="11" name="Rectangle 10"/>
          <p:cNvSpPr/>
          <p:nvPr/>
        </p:nvSpPr>
        <p:spPr bwMode="auto">
          <a:xfrm>
            <a:off x="4624408"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6065479"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4624408" y="2000268"/>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1919017"/>
            <a:ext cx="1098275" cy="1098275"/>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664808"/>
            <a:ext cx="1048968" cy="104896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660102"/>
            <a:ext cx="1048968" cy="1048968"/>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903"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517"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1980 </a:t>
              </a:r>
              <a:r>
                <a:rPr lang="en-US" sz="1400" spc="-95" dirty="0">
                  <a:solidFill>
                    <a:srgbClr val="FFFFFF">
                      <a:alpha val="99000"/>
                    </a:srgbClr>
                  </a:solidFill>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2005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2095"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&gt;5.5 billion (70+% </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of global population</a:t>
              </a:r>
              <a:r>
                <a:rPr lang="en-US" sz="1400" spc="-95"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pPr defTabSz="1218987"/>
              <a:endParaRPr lang="zh-CN" altLang="en-US" sz="1700"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ea typeface="Segoe UI" pitchFamily="34" charset="0"/>
                <a:cs typeface="Segoe UI" pitchFamily="34" charset="0"/>
              </a:rPr>
              <a:t>KEY TRENDS</a:t>
            </a:r>
            <a:endParaRPr lang="zh-CN" altLang="en-US" sz="4532" dirty="0"/>
          </a:p>
        </p:txBody>
      </p:sp>
      <p:sp>
        <p:nvSpPr>
          <p:cNvPr id="30" name="Down Arrow 19"/>
          <p:cNvSpPr/>
          <p:nvPr/>
        </p:nvSpPr>
        <p:spPr bwMode="auto">
          <a:xfrm rot="10800000" flipV="1">
            <a:off x="9190082"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9347" y="3310083"/>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8718"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1943" y="1605991"/>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a:t>
              </a:r>
              <a:r>
                <a:rPr lang="en-US" altLang="zh-CN" sz="1400" spc="-95" dirty="0">
                  <a:solidFill>
                    <a:srgbClr val="FFFFFF">
                      <a:alpha val="99000"/>
                    </a:srgbClr>
                  </a:solidFill>
                  <a:ea typeface="Segoe UI" pitchFamily="34" charset="0"/>
                  <a:cs typeface="Segoe UI" pitchFamily="34" charset="0"/>
                </a:rPr>
                <a:t>2</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Billion</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0290"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Web </a:t>
              </a:r>
              <a:r>
                <a:rPr lang="en-US" altLang="zh-CN" sz="1400" spc="-95" dirty="0">
                  <a:solidFill>
                    <a:srgbClr val="FFFFFF">
                      <a:alpha val="99000"/>
                    </a:srgbClr>
                  </a:solidFill>
                  <a:ea typeface="Segoe UI" pitchFamily="34" charset="0"/>
                  <a:cs typeface="Segoe UI" pitchFamily="34" charset="0"/>
                </a:rPr>
                <a:t>traffic</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2010</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1.6 </a:t>
              </a:r>
              <a:r>
                <a:rPr lang="en-US" sz="1400" spc="-95" dirty="0" err="1">
                  <a:solidFill>
                    <a:srgbClr val="FFFFFF">
                      <a:alpha val="99000"/>
                    </a:srgbClr>
                  </a:solidFill>
                  <a:ea typeface="Segoe UI" pitchFamily="34" charset="0"/>
                  <a:cs typeface="Segoe UI" pitchFamily="34" charset="0"/>
                </a:rPr>
                <a:t>ZettaByte</a:t>
              </a:r>
              <a:r>
                <a:rPr lang="en-US" sz="1400" spc="-95"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570" y="2074894"/>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39968"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5983"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570"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244189"/>
            <a:ext cx="5605650" cy="3935358"/>
            <a:chOff x="2272947" y="1995492"/>
            <a:chExt cx="5607111" cy="3512436"/>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599" kern="0" dirty="0" smtClean="0">
                  <a:solidFill>
                    <a:prstClr val="white"/>
                  </a:solidFill>
                  <a:latin typeface="Segoe UI Light" pitchFamily="34" charset="0"/>
                  <a:cs typeface="Arial"/>
                </a:rPr>
                <a:t>Internet </a:t>
              </a:r>
              <a:r>
                <a:rPr lang="en-US" altLang="zh-CN" sz="2599" kern="0" dirty="0">
                  <a:solidFill>
                    <a:prstClr val="white"/>
                  </a:solidFill>
                  <a:latin typeface="Segoe UI Light" pitchFamily="34" charset="0"/>
                  <a:cs typeface="Arial"/>
                </a:rPr>
                <a:t>of things</a:t>
              </a:r>
            </a:p>
          </p:txBody>
        </p:sp>
        <p:sp>
          <p:nvSpPr>
            <p:cNvPr id="34" name="TextBox 33"/>
            <p:cNvSpPr txBox="1"/>
            <p:nvPr/>
          </p:nvSpPr>
          <p:spPr>
            <a:xfrm>
              <a:off x="6331550" y="2696809"/>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3090092"/>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215464"/>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319086"/>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930437"/>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362485"/>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783416"/>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384319"/>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631576"/>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525653"/>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2344" y="2541728"/>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2343" y="3421347"/>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dirty="0">
                      <a:solidFill>
                        <a:prstClr val="white"/>
                      </a:solidFill>
                      <a:latin typeface="Segoe UI Light" pitchFamily="34" charset="0"/>
                      <a:cs typeface="Arial Bold"/>
                    </a:rPr>
                    <a:t>      </a:t>
                  </a:r>
                  <a:r>
                    <a:rPr lang="en-US"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1538112" y="5492567"/>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ERP </a:t>
            </a:r>
            <a:r>
              <a:rPr lang="en-US" altLang="zh-CN" sz="2000" kern="0" dirty="0">
                <a:solidFill>
                  <a:prstClr val="white"/>
                </a:solidFill>
                <a:latin typeface="Segoe UI Light" pitchFamily="34" charset="0"/>
                <a:cs typeface="Arial"/>
              </a:rPr>
              <a:t>/ CRM</a:t>
            </a:r>
          </a:p>
        </p:txBody>
      </p:sp>
      <p:sp>
        <p:nvSpPr>
          <p:cNvPr id="71" name="矩形 14"/>
          <p:cNvSpPr/>
          <p:nvPr/>
        </p:nvSpPr>
        <p:spPr>
          <a:xfrm>
            <a:off x="5870508" y="5804938"/>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WEB </a:t>
            </a:r>
            <a:r>
              <a:rPr lang="en-US" altLang="zh-CN" sz="2000" kern="0" dirty="0">
                <a:solidFill>
                  <a:prstClr val="white"/>
                </a:solidFill>
                <a:latin typeface="Segoe UI Light" pitchFamily="34" charset="0"/>
                <a:cs typeface="Arial"/>
              </a:rPr>
              <a:t>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Segoe UI Light" panose="020B0502040204020203" pitchFamily="34" charset="0"/>
              </a:rPr>
              <a:t>Internet </a:t>
            </a:r>
            <a:r>
              <a:rPr lang="en-US" altLang="zh-CN" sz="2000" kern="0" dirty="0">
                <a:solidFill>
                  <a:prstClr val="white"/>
                </a:solidFill>
                <a:latin typeface="Segoe UI Light" pitchFamily="34" charset="0"/>
                <a:cs typeface="Segoe UI Light" panose="020B0502040204020203" pitchFamily="34" charset="0"/>
              </a:rPr>
              <a:t>of things</a:t>
            </a: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422885" y="1917710"/>
            <a:ext cx="2447634" cy="34145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9231" y="2853087"/>
            <a:ext cx="883319" cy="1429990"/>
          </a:xfrm>
          <a:prstGeom prst="rect">
            <a:avLst/>
          </a:prstGeom>
          <a:noFill/>
          <a:ln>
            <a:noFill/>
          </a:ln>
          <a:effectLst/>
          <a:extLst/>
        </p:spPr>
      </p:pic>
      <p:sp>
        <p:nvSpPr>
          <p:cNvPr id="5" name="矩形 4"/>
          <p:cNvSpPr/>
          <p:nvPr/>
        </p:nvSpPr>
        <p:spPr>
          <a:xfrm>
            <a:off x="2422885" y="4504487"/>
            <a:ext cx="2447634" cy="827791"/>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nvGrpSpPr>
          <p:cNvPr id="8" name="组合 7"/>
          <p:cNvGrpSpPr/>
          <p:nvPr/>
        </p:nvGrpSpPr>
        <p:grpSpPr>
          <a:xfrm>
            <a:off x="4952554"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2554" y="3676699"/>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2470"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
        <p:nvSpPr>
          <p:cNvPr id="7" name="Title 6"/>
          <p:cNvSpPr>
            <a:spLocks noGrp="1"/>
          </p:cNvSpPr>
          <p:nvPr>
            <p:ph type="title"/>
          </p:nvPr>
        </p:nvSpPr>
        <p:spPr/>
        <p:txBody>
          <a:bodyPr/>
          <a:lstStyle/>
          <a:p>
            <a:r>
              <a:rPr lang="en-US" altLang="zh-CN" b="1" kern="0" dirty="0">
                <a:solidFill>
                  <a:schemeClr val="tx1"/>
                </a:solidFill>
                <a:latin typeface="微软雅黑" pitchFamily="34" charset="-122"/>
                <a:ea typeface="微软雅黑" pitchFamily="34" charset="-122"/>
              </a:rPr>
              <a:t>Big Data, </a:t>
            </a:r>
            <a:r>
              <a:rPr lang="en-US" altLang="zh-CN" b="1" kern="0" dirty="0">
                <a:solidFill>
                  <a:schemeClr val="tx1"/>
                </a:solidFill>
              </a:rPr>
              <a:t>BIG </a:t>
            </a:r>
            <a:r>
              <a:rPr lang="en-US" altLang="zh-CN" b="1" kern="0" dirty="0" smtClean="0">
                <a:solidFill>
                  <a:schemeClr val="tx1"/>
                </a:solidFill>
              </a:rPr>
              <a:t>OPPORTUNITY</a:t>
            </a:r>
            <a:endParaRPr lang="en-US" dirty="0">
              <a:solidFill>
                <a:schemeClr val="tx1"/>
              </a:solidFill>
            </a:endParaRP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14:presetBounceEnd="22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22000">
                                          <p:cBhvr additive="base">
                                            <p:cTn id="1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14:presetBounceEnd="22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22000">
                                          <p:cBhvr additive="base">
                                            <p:cTn id="15"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a:t>Devices: Internet </a:t>
            </a:r>
            <a:r>
              <a:rPr lang="en-US" altLang="zh-CN" sz="4532" dirty="0" smtClean="0"/>
              <a:t>&amp; Internet </a:t>
            </a:r>
            <a:r>
              <a:rPr lang="en-US" altLang="zh-CN" sz="4532" dirty="0"/>
              <a:t>of </a:t>
            </a:r>
            <a:r>
              <a:rPr lang="en-US" altLang="zh-CN" sz="4532" dirty="0" smtClean="0"/>
              <a:t>things (</a:t>
            </a:r>
            <a:r>
              <a:rPr lang="en-US" altLang="zh-CN" sz="4532" dirty="0" err="1" smtClean="0"/>
              <a:t>IoT</a:t>
            </a:r>
            <a:r>
              <a:rPr lang="en-US" altLang="zh-CN" sz="4532" dirty="0" smtClean="0"/>
              <a:t>)</a:t>
            </a:r>
            <a:endParaRPr lang="en-US" sz="4532" dirty="0"/>
          </a:p>
        </p:txBody>
      </p:sp>
      <p:grpSp>
        <p:nvGrpSpPr>
          <p:cNvPr id="9" name="Group 8"/>
          <p:cNvGrpSpPr/>
          <p:nvPr/>
        </p:nvGrpSpPr>
        <p:grpSpPr>
          <a:xfrm>
            <a:off x="1165766"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pPr defTabSz="1218987"/>
              <a:r>
                <a:rPr lang="en-US" sz="12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Trillions of computer-enabled devices which are part of the </a:t>
              </a:r>
              <a:r>
                <a:rPr lang="en-US" sz="1200" b="1" dirty="0" err="1">
                  <a:gradFill>
                    <a:gsLst>
                      <a:gs pos="0">
                        <a:srgbClr val="292929"/>
                      </a:gs>
                      <a:gs pos="86000">
                        <a:srgbClr val="292929"/>
                      </a:gs>
                    </a:gsLst>
                    <a:lin ang="5400000" scaled="0"/>
                  </a:gradFill>
                </a:rPr>
                <a:t>IoT</a:t>
              </a:r>
              <a:endParaRPr lang="en-US" sz="12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9533" y="1503267"/>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Cable: 10Mbs+</a:t>
                  </a:r>
                </a:p>
                <a:p>
                  <a:pPr algn="ctr" defTabSz="1218987"/>
                  <a:r>
                    <a:rPr lang="en-US" sz="12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6+billion people</a:t>
                  </a:r>
                </a:p>
                <a:p>
                  <a:pPr algn="ctr" defTabSz="1218987"/>
                  <a:r>
                    <a:rPr lang="en-US" sz="1200" b="1" dirty="0">
                      <a:gradFill>
                        <a:gsLst>
                          <a:gs pos="0">
                            <a:srgbClr val="292929"/>
                          </a:gs>
                          <a:gs pos="86000">
                            <a:srgbClr val="292929"/>
                          </a:gs>
                        </a:gsLst>
                        <a:lin ang="5400000" scaled="0"/>
                      </a:gradFill>
                    </a:rPr>
                    <a:t>1.5 billion use net</a:t>
                  </a:r>
                </a:p>
                <a:p>
                  <a:pPr algn="ctr" defTabSz="1218987"/>
                  <a:r>
                    <a:rPr lang="en-US" sz="1200" b="1" dirty="0">
                      <a:gradFill>
                        <a:gsLst>
                          <a:gs pos="0">
                            <a:srgbClr val="292929"/>
                          </a:gs>
                          <a:gs pos="86000">
                            <a:srgbClr val="292929"/>
                          </a:gs>
                        </a:gsLst>
                        <a:lin ang="5400000" scaled="0"/>
                      </a:gradFill>
                    </a:rPr>
                    <a:t>US: 4.3 devices </a:t>
                  </a:r>
                </a:p>
                <a:p>
                  <a:pPr algn="ctr" defTabSz="1218987"/>
                  <a:r>
                    <a:rPr lang="en-US" sz="12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Hadoop</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3"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chemeClr val="bg1"/>
                </a:solidFill>
              </a:rPr>
              <a:t>Reference: </a:t>
            </a:r>
            <a:r>
              <a:rPr lang="en-US" sz="12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chemeClr val="bg1">
                        <a:alpha val="0"/>
                      </a:schemeClr>
                    </a:solidFill>
                  </a:ln>
                  <a:solidFill>
                    <a:schemeClr val="bg1">
                      <a:alpha val="99000"/>
                    </a:schemeClr>
                  </a:solidFill>
                </a:rPr>
                <a:t>MapReduce</a:t>
              </a:r>
              <a:r>
                <a:rPr lang="en-US" sz="20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en-US" sz="20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FIRST, STORE THE DATA</a:t>
            </a:r>
          </a:p>
        </p:txBody>
      </p:sp>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681675"/>
            <a:chOff x="6116086" y="4114800"/>
            <a:chExt cx="1481737" cy="1681675"/>
          </a:xfrm>
        </p:grpSpPr>
        <p:grpSp>
          <p:nvGrpSpPr>
            <p:cNvPr id="174" name="Group 173"/>
            <p:cNvGrpSpPr/>
            <p:nvPr/>
          </p:nvGrpSpPr>
          <p:grpSpPr>
            <a:xfrm>
              <a:off x="6116086" y="4114800"/>
              <a:ext cx="1481737" cy="1681675"/>
              <a:chOff x="6116086" y="4114800"/>
              <a:chExt cx="1481737" cy="1681675"/>
            </a:xfrm>
          </p:grpSpPr>
          <p:sp>
            <p:nvSpPr>
              <p:cNvPr id="149" name="TextBox 148"/>
              <p:cNvSpPr txBox="1"/>
              <p:nvPr/>
            </p:nvSpPr>
            <p:spPr>
              <a:xfrm>
                <a:off x="6424026"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8120" y="2028970"/>
            <a:ext cx="1481737" cy="1681675"/>
            <a:chOff x="7975231" y="2028969"/>
            <a:chExt cx="1481737" cy="1681675"/>
          </a:xfrm>
        </p:grpSpPr>
        <p:grpSp>
          <p:nvGrpSpPr>
            <p:cNvPr id="177" name="Group 176"/>
            <p:cNvGrpSpPr/>
            <p:nvPr/>
          </p:nvGrpSpPr>
          <p:grpSpPr>
            <a:xfrm>
              <a:off x="7975231" y="2028969"/>
              <a:ext cx="1481737" cy="1681675"/>
              <a:chOff x="7975231" y="2028969"/>
              <a:chExt cx="1481737" cy="1681675"/>
            </a:xfrm>
          </p:grpSpPr>
          <p:sp>
            <p:nvSpPr>
              <p:cNvPr id="129" name="TextBox 128"/>
              <p:cNvSpPr txBox="1"/>
              <p:nvPr/>
            </p:nvSpPr>
            <p:spPr>
              <a:xfrm>
                <a:off x="8283171"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8975" y="2028970"/>
            <a:ext cx="1481737" cy="1681675"/>
            <a:chOff x="6116086" y="2028969"/>
            <a:chExt cx="1481737" cy="1681675"/>
          </a:xfrm>
        </p:grpSpPr>
        <p:sp>
          <p:nvSpPr>
            <p:cNvPr id="66" name="TextBox 65"/>
            <p:cNvSpPr txBox="1"/>
            <p:nvPr/>
          </p:nvSpPr>
          <p:spPr>
            <a:xfrm>
              <a:off x="6424026"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20701" y="228601"/>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8120" y="4114801"/>
            <a:ext cx="1481737" cy="1681675"/>
            <a:chOff x="7975231" y="4114800"/>
            <a:chExt cx="1481737" cy="1681675"/>
          </a:xfrm>
        </p:grpSpPr>
        <p:sp>
          <p:nvSpPr>
            <p:cNvPr id="169" name="TextBox 168"/>
            <p:cNvSpPr txBox="1"/>
            <p:nvPr/>
          </p:nvSpPr>
          <p:spPr>
            <a:xfrm>
              <a:off x="8283171"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520701" y="228601"/>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2622256"/>
          </a:xfrm>
        </p:spPr>
        <p:txBody>
          <a:bodyPr/>
          <a:lstStyle/>
          <a:p>
            <a:r>
              <a:rPr lang="en-US" sz="3600" dirty="0"/>
              <a:t>Learning objectives – what you will learn</a:t>
            </a:r>
            <a:r>
              <a:rPr lang="en-US" sz="3600" dirty="0" smtClean="0"/>
              <a:t>:</a:t>
            </a:r>
          </a:p>
          <a:p>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a:t>Azure SQL and no-SQL concepts.</a:t>
            </a:r>
          </a:p>
          <a:p>
            <a:pPr marL="574675" indent="-571500">
              <a:buFont typeface="Arial" panose="020B0604020202020204" pitchFamily="34" charset="0"/>
              <a:buChar char="•"/>
            </a:pPr>
            <a:r>
              <a:rPr lang="en-US" sz="2800" dirty="0"/>
              <a:t>Examples of when this is useful for research </a:t>
            </a:r>
            <a:r>
              <a:rPr lang="en-US" sz="2800" dirty="0" smtClean="0"/>
              <a:t>scientists</a:t>
            </a:r>
          </a:p>
        </p:txBody>
      </p:sp>
    </p:spTree>
    <p:extLst>
      <p:ext uri="{BB962C8B-B14F-4D97-AF65-F5344CB8AC3E}">
        <p14:creationId xmlns:p14="http://schemas.microsoft.com/office/powerpoint/2010/main" val="13861466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519113"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7197" y="6063625"/>
            <a:ext cx="3627596"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8389"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4231"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845" y="1440756"/>
            <a:ext cx="10693401" cy="1378644"/>
          </a:xfrm>
        </p:spPr>
        <p:txBody>
          <a:bodyPr/>
          <a:lstStyle/>
          <a:p>
            <a:r>
              <a:rPr lang="en-US" sz="60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2819400"/>
            <a:ext cx="12188825" cy="403860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70767"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81294" y="3014494"/>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20683"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20686"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70766"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70766" y="2343079"/>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4431"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2049"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7309"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9176"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8602"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4841"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2076"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2792"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1941"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2515"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3692"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437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6201"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21504"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5709"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481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5285"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60868" y="1469826"/>
            <a:ext cx="2443234" cy="4708943"/>
          </a:xfrm>
          <a:prstGeom prst="rect">
            <a:avLst/>
          </a:prstGeom>
          <a:noFill/>
        </p:spPr>
        <p:txBody>
          <a:bodyPr wrap="square" lIns="91404" tIns="45701" rIns="91404" bIns="45701" rtlCol="0">
            <a:spAutoFit/>
          </a:bodyPr>
          <a:lstStyle/>
          <a:p>
            <a:r>
              <a:rPr lang="en-US" sz="2000" u="sng" dirty="0" smtClean="0"/>
              <a:t>Legend</a:t>
            </a:r>
            <a:br>
              <a:rPr lang="en-US" sz="2000" u="sng" dirty="0" smtClean="0"/>
            </a:br>
            <a:endParaRPr lang="en-US" sz="2000" u="sng" dirty="0"/>
          </a:p>
          <a:p>
            <a:r>
              <a:rPr lang="en-US" sz="2000" dirty="0">
                <a:solidFill>
                  <a:srgbClr val="FF0000"/>
                </a:solidFill>
              </a:rPr>
              <a:t>Red = Core Hadoop</a:t>
            </a:r>
          </a:p>
          <a:p>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Blue </a:t>
            </a:r>
            <a:r>
              <a:rPr lang="en-US" sz="2000" dirty="0">
                <a:solidFill>
                  <a:schemeClr val="accent6"/>
                </a:solidFill>
              </a:rPr>
              <a:t>= Data processing</a:t>
            </a:r>
          </a:p>
          <a:p>
            <a:r>
              <a:rPr lang="en-US" sz="2000" dirty="0" smtClean="0">
                <a:solidFill>
                  <a:srgbClr val="7030A0"/>
                </a:solidFill>
              </a:rPr>
              <a:t/>
            </a:r>
            <a:br>
              <a:rPr lang="en-US" sz="2000" dirty="0" smtClean="0">
                <a:solidFill>
                  <a:srgbClr val="7030A0"/>
                </a:solidFill>
              </a:rPr>
            </a:br>
            <a:r>
              <a:rPr lang="en-US" sz="2000" dirty="0" smtClean="0">
                <a:solidFill>
                  <a:srgbClr val="7030A0"/>
                </a:solidFill>
              </a:rPr>
              <a:t>Purple </a:t>
            </a:r>
            <a:r>
              <a:rPr lang="en-US" sz="2000" dirty="0">
                <a:solidFill>
                  <a:srgbClr val="7030A0"/>
                </a:solidFill>
              </a:rPr>
              <a:t>= Microsoft integration points </a:t>
            </a:r>
            <a:r>
              <a:rPr lang="en-US" sz="2000" dirty="0" smtClean="0">
                <a:solidFill>
                  <a:srgbClr val="7030A0"/>
                </a:solidFill>
              </a:rPr>
              <a:t>and enhancements</a:t>
            </a:r>
            <a:endParaRPr lang="en-US" sz="2000" dirty="0">
              <a:solidFill>
                <a:srgbClr val="7030A0"/>
              </a:solidFill>
            </a:endParaRPr>
          </a:p>
          <a:p>
            <a:r>
              <a:rPr lang="en-US" sz="2000" dirty="0" smtClean="0">
                <a:solidFill>
                  <a:schemeClr val="accent1"/>
                </a:solidFill>
              </a:rPr>
              <a:t/>
            </a:r>
            <a:br>
              <a:rPr lang="en-US" sz="2000" dirty="0" smtClean="0">
                <a:solidFill>
                  <a:schemeClr val="accent1"/>
                </a:solidFill>
              </a:rPr>
            </a:br>
            <a:r>
              <a:rPr lang="en-US" sz="2000" dirty="0" smtClean="0">
                <a:solidFill>
                  <a:schemeClr val="accent1"/>
                </a:solidFill>
              </a:rPr>
              <a:t>Orange </a:t>
            </a:r>
            <a:r>
              <a:rPr lang="en-US" sz="2000" dirty="0">
                <a:solidFill>
                  <a:schemeClr val="accent1"/>
                </a:solidFill>
              </a:rPr>
              <a:t>= Data Movement</a:t>
            </a:r>
          </a:p>
          <a:p>
            <a:r>
              <a:rPr lang="en-US" sz="2000" dirty="0" smtClean="0">
                <a:solidFill>
                  <a:schemeClr val="accent4">
                    <a:lumMod val="75000"/>
                  </a:schemeClr>
                </a:solidFill>
              </a:rPr>
              <a:t/>
            </a:r>
            <a:br>
              <a:rPr lang="en-US" sz="2000" dirty="0" smtClean="0">
                <a:solidFill>
                  <a:schemeClr val="accent4">
                    <a:lumMod val="75000"/>
                  </a:schemeClr>
                </a:solidFill>
              </a:rPr>
            </a:br>
            <a:r>
              <a:rPr lang="en-US" sz="2000" dirty="0" smtClean="0">
                <a:solidFill>
                  <a:schemeClr val="accent4">
                    <a:lumMod val="75000"/>
                  </a:schemeClr>
                </a:solidFill>
              </a:rPr>
              <a:t>Green </a:t>
            </a:r>
            <a:r>
              <a:rPr lang="en-US" sz="2000" dirty="0">
                <a:solidFill>
                  <a:schemeClr val="accent4">
                    <a:lumMod val="75000"/>
                  </a:schemeClr>
                </a:solidFill>
              </a:rPr>
              <a:t>=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0700"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Flowchart: Magnetic Disk 30"/>
          <p:cNvSpPr/>
          <p:nvPr/>
        </p:nvSpPr>
        <p:spPr>
          <a:xfrm>
            <a:off x="8838487"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8488"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8488"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7585"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7586"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7586"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6684"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6686"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9688" y="2415328"/>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Name Node</a:t>
            </a:r>
          </a:p>
          <a:p>
            <a:pPr algn="ctr"/>
            <a:endParaRPr lang="en-US" sz="3199" dirty="0">
              <a:solidFill>
                <a:schemeClr val="tx2"/>
              </a:solidFill>
            </a:endParaRPr>
          </a:p>
          <a:p>
            <a:pPr algn="ctr"/>
            <a:r>
              <a:rPr lang="en-US" sz="3199" dirty="0"/>
              <a:t>de</a:t>
            </a:r>
          </a:p>
          <a:p>
            <a:pPr algn="ctr"/>
            <a:endParaRPr lang="en-US" sz="3199" dirty="0"/>
          </a:p>
          <a:p>
            <a:pPr algn="ctr"/>
            <a:r>
              <a:rPr lang="en-US" sz="3199" dirty="0"/>
              <a:t> </a:t>
            </a:r>
          </a:p>
        </p:txBody>
      </p:sp>
      <p:sp>
        <p:nvSpPr>
          <p:cNvPr id="10" name="Oval 9"/>
          <p:cNvSpPr/>
          <p:nvPr/>
        </p:nvSpPr>
        <p:spPr>
          <a:xfrm>
            <a:off x="179071" y="4326940"/>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4205" y="4247875"/>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3426" y="2785525"/>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2944" y="4759581"/>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8451" y="4759581"/>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6686"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11029" y="1295957"/>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70757"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9923" y="6055683"/>
            <a:ext cx="3818088" cy="523054"/>
          </a:xfrm>
          <a:prstGeom prst="rect">
            <a:avLst/>
          </a:prstGeom>
        </p:spPr>
        <p:txBody>
          <a:bodyPr wrap="none" lIns="91404" tIns="45701" rIns="91404" bIns="45701">
            <a:spAutoFit/>
          </a:bodyPr>
          <a:lstStyle/>
          <a:p>
            <a:r>
              <a:rPr lang="en-US" sz="2799" b="1" dirty="0">
                <a:solidFill>
                  <a:schemeClr val="accent2"/>
                </a:solidFill>
              </a:rPr>
              <a:t>Azure Storage (ASV) </a:t>
            </a:r>
          </a:p>
        </p:txBody>
      </p:sp>
      <p:sp>
        <p:nvSpPr>
          <p:cNvPr id="23" name="TextBox 22"/>
          <p:cNvSpPr txBox="1"/>
          <p:nvPr/>
        </p:nvSpPr>
        <p:spPr>
          <a:xfrm>
            <a:off x="3238572" y="4842388"/>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7350" y="1941534"/>
            <a:ext cx="5484971" cy="584609"/>
          </a:xfrm>
          <a:prstGeom prst="rect">
            <a:avLst/>
          </a:prstGeom>
        </p:spPr>
        <p:txBody>
          <a:bodyPr wrap="square" lIns="91404" tIns="45701" rIns="91404" bIns="45701">
            <a:spAutoFit/>
          </a:bodyPr>
          <a:lstStyle/>
          <a:p>
            <a:pPr algn="ctr"/>
            <a:r>
              <a:rPr lang="en-US" sz="3199" dirty="0">
                <a:solidFill>
                  <a:schemeClr val="tx2"/>
                </a:solidFill>
              </a:rPr>
              <a:t>Azure Blob Storage</a:t>
            </a:r>
          </a:p>
        </p:txBody>
      </p:sp>
      <p:cxnSp>
        <p:nvCxnSpPr>
          <p:cNvPr id="3" name="Straight Arrow Connector 2"/>
          <p:cNvCxnSpPr>
            <a:stCxn id="9" idx="3"/>
          </p:cNvCxnSpPr>
          <p:nvPr/>
        </p:nvCxnSpPr>
        <p:spPr>
          <a:xfrm flipH="1">
            <a:off x="1600026"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90594"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0949" y="1501312"/>
            <a:ext cx="10969943" cy="4781385"/>
          </a:xfrm>
          <a:prstGeom prst="rect">
            <a:avLst/>
          </a:prstGeom>
        </p:spPr>
        <p:txBody>
          <a:bodyPr vert="horz" wrap="square" lIns="91404" tIns="45701" rIns="91404" bIns="45701" rtlCol="0">
            <a:normAutofit fontScale="85000" lnSpcReduction="200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a:t>Azure storage itself does not provide compute</a:t>
            </a:r>
          </a:p>
          <a:p>
            <a:pPr marL="342770" indent="-342770"/>
            <a:r>
              <a:rPr lang="en-US" sz="2799" dirty="0"/>
              <a:t>Fast access from compute nodes to data in same data </a:t>
            </a:r>
            <a:r>
              <a:rPr lang="en-US" sz="2799" dirty="0" smtClean="0"/>
              <a:t>center</a:t>
            </a:r>
          </a:p>
          <a:p>
            <a:pPr marL="342770" indent="-342770"/>
            <a:endParaRPr lang="en-US" sz="2799" dirty="0"/>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endParaRPr lang="en-US" sz="2799" dirty="0" smtClean="0"/>
          </a:p>
          <a:p>
            <a:pPr marL="342770" indent="-342770"/>
            <a:r>
              <a:rPr lang="en-US" sz="2799" dirty="0" smtClean="0"/>
              <a:t>Requires </a:t>
            </a:r>
            <a:r>
              <a:rPr lang="en-US" sz="2799" dirty="0"/>
              <a:t>storage key in core-site.xml</a:t>
            </a:r>
            <a:r>
              <a:rPr lang="en-US" sz="2799" dirty="0" smtClean="0"/>
              <a:t>:</a:t>
            </a:r>
            <a:br>
              <a:rPr lang="en-US" sz="2799" dirty="0" smtClean="0"/>
            </a:br>
            <a:r>
              <a:rPr lang="en-US" sz="2799" dirty="0"/>
              <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
        <p:nvSpPr>
          <p:cNvPr id="2" name="Title 1"/>
          <p:cNvSpPr>
            <a:spLocks noGrp="1"/>
          </p:cNvSpPr>
          <p:nvPr>
            <p:ph type="title"/>
          </p:nvPr>
        </p:nvSpPr>
        <p:spPr/>
        <p:txBody>
          <a:bodyPr/>
          <a:lstStyle/>
          <a:p>
            <a:r>
              <a:rPr lang="en-US" dirty="0" smtClean="0"/>
              <a:t>Azure Storage (ASV)</a:t>
            </a:r>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 in JavaScript</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a:t>
            </a:r>
            <a:r>
              <a:rPr lang="en-US" dirty="0" smtClean="0">
                <a:gradFill>
                  <a:gsLst>
                    <a:gs pos="1250">
                      <a:srgbClr val="FFFFFF"/>
                    </a:gs>
                    <a:gs pos="100000">
                      <a:srgbClr val="FFFFFF"/>
                    </a:gs>
                  </a:gsLst>
                  <a:lin ang="5400000" scaled="0"/>
                </a:gradFill>
              </a:rPr>
              <a:t>Hive Queries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7371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942319" y="1665641"/>
            <a:ext cx="6945312" cy="4745915"/>
          </a:xfrm>
        </p:spPr>
        <p:txBody>
          <a:bodyPr/>
          <a:lstStyle/>
          <a:p>
            <a:r>
              <a:rPr lang="en-US" dirty="0" smtClean="0"/>
              <a:t>Introduction</a:t>
            </a:r>
          </a:p>
          <a:p>
            <a:r>
              <a:rPr lang="en-US" dirty="0" smtClean="0"/>
              <a:t>Big Data with </a:t>
            </a:r>
            <a:r>
              <a:rPr lang="en-US" dirty="0" err="1" smtClean="0"/>
              <a:t>HDInsight</a:t>
            </a:r>
            <a:endParaRPr lang="en-US" dirty="0" smtClean="0"/>
          </a:p>
          <a:p>
            <a:pPr>
              <a:buFont typeface="Arial" panose="020B0604020202020204" pitchFamily="34" charset="0"/>
              <a:buChar char="•"/>
            </a:pPr>
            <a:r>
              <a:rPr lang="en-US" sz="3600" dirty="0" smtClean="0"/>
              <a:t>Big </a:t>
            </a:r>
            <a:r>
              <a:rPr lang="en-US" sz="3600" dirty="0"/>
              <a:t>Data </a:t>
            </a:r>
            <a:r>
              <a:rPr lang="en-US" sz="3600" dirty="0" err="1"/>
              <a:t>vs</a:t>
            </a:r>
            <a:r>
              <a:rPr lang="en-US" sz="3600" dirty="0"/>
              <a:t> Big </a:t>
            </a:r>
            <a:r>
              <a:rPr lang="en-US" sz="3600" dirty="0" smtClean="0"/>
              <a:t>Compute</a:t>
            </a:r>
          </a:p>
          <a:p>
            <a:pPr>
              <a:buFont typeface="Arial" panose="020B0604020202020204" pitchFamily="34" charset="0"/>
              <a:buChar char="•"/>
            </a:pPr>
            <a:r>
              <a:rPr lang="en-US" sz="3600" dirty="0" smtClean="0"/>
              <a:t>Understanding </a:t>
            </a:r>
            <a:r>
              <a:rPr lang="en-US" sz="3600" dirty="0"/>
              <a:t>Big </a:t>
            </a:r>
            <a:r>
              <a:rPr lang="en-US" sz="3600" dirty="0" smtClean="0"/>
              <a:t>Data</a:t>
            </a:r>
          </a:p>
          <a:p>
            <a:pPr>
              <a:buFont typeface="Arial" panose="020B0604020202020204" pitchFamily="34" charset="0"/>
              <a:buChar char="•"/>
            </a:pPr>
            <a:r>
              <a:rPr lang="en-US" sz="3600" dirty="0" smtClean="0"/>
              <a:t>Big </a:t>
            </a:r>
            <a:r>
              <a:rPr lang="en-US" sz="3600" dirty="0"/>
              <a:t>Data </a:t>
            </a:r>
            <a:r>
              <a:rPr lang="en-US" sz="3600" dirty="0" smtClean="0"/>
              <a:t>Scenarios</a:t>
            </a:r>
          </a:p>
          <a:p>
            <a:pPr>
              <a:buFont typeface="Arial" panose="020B0604020202020204" pitchFamily="34" charset="0"/>
              <a:buChar char="•"/>
            </a:pPr>
            <a:r>
              <a:rPr lang="en-US" sz="3600" dirty="0" smtClean="0"/>
              <a:t>Storing </a:t>
            </a:r>
            <a:r>
              <a:rPr lang="en-US" sz="3600" dirty="0"/>
              <a:t>Data with </a:t>
            </a:r>
            <a:r>
              <a:rPr lang="en-US" sz="3600" dirty="0" smtClean="0"/>
              <a:t>HDInsight</a:t>
            </a:r>
            <a:endParaRPr lang="en-US"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1589" y="3133699"/>
            <a:ext cx="10237787" cy="747897"/>
          </a:xfrm>
        </p:spPr>
        <p:txBody>
          <a:bodyPr/>
          <a:lstStyle/>
          <a:p>
            <a:r>
              <a:rPr lang="en-US" sz="5400" dirty="0" smtClean="0">
                <a:gradFill>
                  <a:gsLst>
                    <a:gs pos="1250">
                      <a:srgbClr val="FFFFFF"/>
                    </a:gs>
                    <a:gs pos="100000">
                      <a:srgbClr val="FFFFFF"/>
                    </a:gs>
                  </a:gsLst>
                  <a:lin ang="5400000" scaled="0"/>
                </a:gradFill>
              </a:rPr>
              <a:t>Machine Learning Library: Mahout</a:t>
            </a:r>
            <a:endParaRPr lang="en-US" sz="54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15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1505027"/>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smtClean="0"/>
              <a:t>Examples </a:t>
            </a:r>
            <a:r>
              <a:rPr lang="en-US" sz="2800" dirty="0"/>
              <a:t>of when this is useful for research </a:t>
            </a:r>
            <a:r>
              <a:rPr lang="en-US" sz="2800" dirty="0" smtClean="0"/>
              <a:t>scientists</a:t>
            </a:r>
          </a:p>
        </p:txBody>
      </p:sp>
    </p:spTree>
    <p:extLst>
      <p:ext uri="{BB962C8B-B14F-4D97-AF65-F5344CB8AC3E}">
        <p14:creationId xmlns:p14="http://schemas.microsoft.com/office/powerpoint/2010/main" val="195162806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605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t>Solving problems through </a:t>
            </a:r>
            <a:r>
              <a:rPr lang="en-GB" sz="4400" dirty="0" smtClean="0"/>
              <a:t>distributed computing</a:t>
            </a:r>
            <a:endParaRPr lang="en-GB" sz="4400" dirty="0"/>
          </a:p>
        </p:txBody>
      </p:sp>
      <p:sp>
        <p:nvSpPr>
          <p:cNvPr id="3" name="Text Placeholder 2"/>
          <p:cNvSpPr>
            <a:spLocks noGrp="1"/>
          </p:cNvSpPr>
          <p:nvPr>
            <p:ph type="body" sz="quarter" idx="10"/>
          </p:nvPr>
        </p:nvSpPr>
        <p:spPr>
          <a:xfrm>
            <a:off x="519248" y="1447799"/>
            <a:ext cx="11151917" cy="4431983"/>
          </a:xfrm>
        </p:spPr>
        <p:txBody>
          <a:bodyPr/>
          <a:lstStyle/>
          <a:p>
            <a:pPr marL="457200" indent="-457200">
              <a:buFont typeface="Arial" panose="020B0604020202020204" pitchFamily="34" charset="0"/>
              <a:buChar char="•"/>
            </a:pPr>
            <a:r>
              <a:rPr lang="en-GB" dirty="0" smtClean="0"/>
              <a:t>Some challenges become bound by hardware capacity; 24 hours on 1 machine can be 1 </a:t>
            </a:r>
            <a:r>
              <a:rPr lang="en-GB" dirty="0" smtClean="0"/>
              <a:t>hour </a:t>
            </a:r>
            <a:r>
              <a:rPr lang="en-GB" dirty="0" smtClean="0"/>
              <a:t>on 24 machines.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These 24 machines require orchestration; jobs are to be divided into tasks and tasks are distributed across a cluster.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There are systems of software required to facilitate the distribution; examples are Hadoop and HPC Server.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677333" y="2506525"/>
            <a:ext cx="10540737" cy="1994392"/>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Big Data </a:t>
            </a:r>
            <a:r>
              <a:rPr lang="en-US" sz="7000" dirty="0" err="1" smtClean="0"/>
              <a:t>vs</a:t>
            </a:r>
            <a:r>
              <a:rPr lang="en-US" sz="7000" dirty="0" smtClean="0"/>
              <a:t> Big Compute</a:t>
            </a:r>
            <a:endParaRPr lang="en-US" sz="700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794870" y="0"/>
          <a:ext cx="1040384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53927" y="5112193"/>
            <a:ext cx="883319" cy="1429990"/>
          </a:xfrm>
          <a:prstGeom prst="rect">
            <a:avLst/>
          </a:prstGeom>
          <a:noFill/>
          <a:ln>
            <a:noFill/>
          </a:ln>
          <a:effectLst/>
          <a:extLst/>
        </p:spPr>
      </p:pic>
      <p:sp>
        <p:nvSpPr>
          <p:cNvPr id="10" name="TextBox 9"/>
          <p:cNvSpPr txBox="1"/>
          <p:nvPr/>
        </p:nvSpPr>
        <p:spPr>
          <a:xfrm>
            <a:off x="4055632" y="5580966"/>
            <a:ext cx="1204857" cy="492443"/>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Open MPI</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821" y="559398"/>
            <a:ext cx="1718141" cy="12886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3666" y="952663"/>
            <a:ext cx="1204857" cy="221599"/>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Hadoop</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5335793" y="2990628"/>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29997" y="3302599"/>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82895" y="3146613"/>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153" y="1447800"/>
            <a:ext cx="6555298" cy="1523494"/>
          </a:xfrm>
        </p:spPr>
        <p:txBody>
          <a:bodyPr/>
          <a:lstStyle/>
          <a:p>
            <a:r>
              <a:rPr lang="en-GB" dirty="0" smtClean="0"/>
              <a:t>All distributed computing works on the basis of taking a large JOB and breaking it to many smaller TASKS which are then </a:t>
            </a:r>
            <a:r>
              <a:rPr lang="en-GB" dirty="0" smtClean="0"/>
              <a:t>parallelized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7463</TotalTime>
  <Words>3446</Words>
  <Application>Microsoft Office PowerPoint</Application>
  <PresentationFormat>Widescreen</PresentationFormat>
  <Paragraphs>552</Paragraphs>
  <Slides>32</Slides>
  <Notes>25</Notes>
  <HiddenSlides>1</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32</vt:i4>
      </vt:variant>
    </vt:vector>
  </HeadingPairs>
  <TitlesOfParts>
    <vt:vector size="58" baseType="lpstr">
      <vt:lpstr>微软雅黑</vt:lpstr>
      <vt:lpstr>Segoe Semibold</vt:lpstr>
      <vt:lpstr>宋体</vt:lpstr>
      <vt:lpstr>ヒラギノ角ゴ Pro W3</vt:lpstr>
      <vt:lpstr>Arial</vt:lpstr>
      <vt:lpstr>Arial Bold</vt:lpstr>
      <vt:lpstr>Calibri</vt:lpstr>
      <vt:lpstr>Consolas</vt:lpstr>
      <vt:lpstr>Segoe UI</vt:lpstr>
      <vt:lpstr>Segoe UI Light</vt:lpstr>
      <vt:lpstr>Times New Roman</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Introduction to HDInsight and Big Data</vt:lpstr>
      <vt:lpstr>Big Data &amp; Big Compute</vt:lpstr>
      <vt:lpstr>Agenda</vt:lpstr>
      <vt:lpstr>PowerPoint Presentation</vt:lpstr>
      <vt:lpstr>Solving problems through distributed computing</vt:lpstr>
      <vt:lpstr>Creating an HDInsight Cluster</vt:lpstr>
      <vt:lpstr>PowerPoint Presentation</vt:lpstr>
      <vt:lpstr>PowerPoint Presentation</vt:lpstr>
      <vt:lpstr>All distributed computing works on the basis of taking a large JOB and breaking it to many smaller TASKS which are then parallelized</vt:lpstr>
      <vt:lpstr>PowerPoint Presentation</vt:lpstr>
      <vt:lpstr>PowerPoint Presentation</vt:lpstr>
      <vt:lpstr>KEY TRENDS</vt:lpstr>
      <vt:lpstr>What is Big Data?</vt:lpstr>
      <vt:lpstr>Big Data, BIG OPPORTUNITY</vt:lpstr>
      <vt:lpstr>Devices: Internet &amp; Internet of things (IoT)</vt:lpstr>
      <vt:lpstr>PowerPoint Presentation</vt:lpstr>
      <vt:lpstr>PowerPoint Presentation</vt:lpstr>
      <vt:lpstr>MapReduce: Move Code to the Data</vt:lpstr>
      <vt:lpstr>So How Does It Work?</vt:lpstr>
      <vt:lpstr>Traditional RDBMS vs. NoSQL</vt:lpstr>
      <vt:lpstr>PowerPoint Presentation</vt:lpstr>
      <vt:lpstr>Navigating the  HDInsight portal</vt:lpstr>
      <vt:lpstr>PowerPoint Presentation</vt:lpstr>
      <vt:lpstr>Storing Data with HDInsight</vt:lpstr>
      <vt:lpstr>HDFS on Azure: Tale of two File Systems</vt:lpstr>
      <vt:lpstr>Azure Storage (ASV)</vt:lpstr>
      <vt:lpstr>Map Reduce</vt:lpstr>
      <vt:lpstr>Running Map-Reduce</vt:lpstr>
      <vt:lpstr>Running Hive Queries</vt:lpstr>
      <vt:lpstr>Machine Learning Library: Mahout</vt:lpstr>
      <vt:lpstr>Big Data &amp; Big Compute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41</cp:revision>
  <dcterms:created xsi:type="dcterms:W3CDTF">2013-08-21T10:51:45Z</dcterms:created>
  <dcterms:modified xsi:type="dcterms:W3CDTF">2013-10-10T21:42:49Z</dcterms:modified>
</cp:coreProperties>
</file>